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72" r:id="rId5"/>
    <p:sldId id="260" r:id="rId6"/>
  </p:sldIdLst>
  <p:sldSz cx="9144000" cy="6858000" type="screen4x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1EAC46-A930-456C-974D-3F9263247C1B}" v="1" dt="2023-10-26T01:36:37.412"/>
  </p1510:revLst>
</p1510:revInfo>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7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0000"/>
                    <a:lumOff val="10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86B75A-687E-405C-8A0B-8D00578BA2C3}" type="datetimeFigureOut">
              <a:rPr lang="en-US" smtClean="0"/>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smtClean="0"/>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10/27/2023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10/27/2023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10/27/2023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smtClean="0"/>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5586B75A-687E-405C-8A0B-8D00578BA2C3}" type="datetimeFigureOut">
              <a:rPr lang="en-US" smtClean="0"/>
              <a:t>10/27/2023</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smtClean="0"/>
              <a:t>‹#›</a:t>
            </a:fld>
            <a:endParaRPr lang="en-US" dirty="0"/>
          </a:p>
        </p:txBody>
      </p:sp>
      <p:cxnSp>
        <p:nvCxnSpPr>
          <p:cNvPr id="7" name="Straight Connector 6"/>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0000"/>
        </a:lnSpc>
        <a:spcBef>
          <a:spcPct val="0"/>
        </a:spcBef>
        <a:buNone/>
        <a:defRPr sz="44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6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379098" y="484632"/>
            <a:ext cx="5590153"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le 1"/>
          <p:cNvSpPr>
            <a:spLocks noGrp="1"/>
          </p:cNvSpPr>
          <p:nvPr>
            <p:ph type="ctrTitle"/>
          </p:nvPr>
        </p:nvSpPr>
        <p:spPr>
          <a:xfrm>
            <a:off x="742572" y="977900"/>
            <a:ext cx="4904668" cy="3327734"/>
          </a:xfrm>
        </p:spPr>
        <p:txBody>
          <a:bodyPr anchor="b">
            <a:normAutofit/>
          </a:bodyPr>
          <a:lstStyle/>
          <a:p>
            <a:r>
              <a:rPr lang="en-MY" sz="4700" dirty="0"/>
              <a:t>Ancom LOGISTICS Berhad</a:t>
            </a:r>
            <a:br>
              <a:rPr lang="en-MY" sz="4700" dirty="0"/>
            </a:br>
            <a:r>
              <a:rPr lang="en-MY" sz="3200" dirty="0"/>
              <a:t>57</a:t>
            </a:r>
            <a:r>
              <a:rPr lang="en-MY" sz="3200" baseline="30000" dirty="0"/>
              <a:t>th</a:t>
            </a:r>
            <a:r>
              <a:rPr lang="en-MY" sz="3200" dirty="0"/>
              <a:t> annual general meeting</a:t>
            </a:r>
            <a:endParaRPr lang="en-MY" sz="4700" dirty="0"/>
          </a:p>
        </p:txBody>
      </p:sp>
      <p:sp>
        <p:nvSpPr>
          <p:cNvPr id="3" name="Subtitle 2"/>
          <p:cNvSpPr>
            <a:spLocks noGrp="1"/>
          </p:cNvSpPr>
          <p:nvPr>
            <p:ph type="subTitle" idx="1"/>
          </p:nvPr>
        </p:nvSpPr>
        <p:spPr>
          <a:xfrm>
            <a:off x="742572" y="4621235"/>
            <a:ext cx="4904668" cy="1225028"/>
          </a:xfrm>
        </p:spPr>
        <p:txBody>
          <a:bodyPr anchor="t">
            <a:normAutofit/>
          </a:bodyPr>
          <a:lstStyle/>
          <a:p>
            <a:pPr algn="r"/>
            <a:r>
              <a:rPr lang="en-MY" sz="1700" dirty="0"/>
              <a:t>Questions raised by</a:t>
            </a:r>
          </a:p>
          <a:p>
            <a:pPr algn="r"/>
            <a:r>
              <a:rPr lang="en-MY" sz="1700" dirty="0"/>
              <a:t>Minority Shareholders Watch Group</a:t>
            </a:r>
          </a:p>
        </p:txBody>
      </p:sp>
      <p:cxnSp>
        <p:nvCxnSpPr>
          <p:cNvPr id="12" name="Straight Connector 11"/>
          <p:cNvCxnSpPr>
            <a:cxnSpLocks noGrp="1" noRot="1" noChangeAspect="1" noMove="1" noResize="1" noEditPoints="1" noAdjustHandles="1" noChangeArrowheads="1" noChangeShapeType="1"/>
          </p:cNvCxnSpPr>
          <p:nvPr/>
        </p:nvCxnSpPr>
        <p:spPr>
          <a:xfrm>
            <a:off x="1619010" y="4476657"/>
            <a:ext cx="402823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p:cNvSpPr>
            <a:spLocks noGrp="1" noRot="1" noChangeAspect="1" noMove="1" noResize="1" noEditPoints="1" noAdjustHandles="1" noChangeArrowheads="1" noChangeShapeType="1" noTextEdit="1"/>
          </p:cNvSpPr>
          <p:nvPr/>
        </p:nvSpPr>
        <p:spPr>
          <a:xfrm>
            <a:off x="6089902" y="484632"/>
            <a:ext cx="2688168" cy="5880916"/>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p:cNvSpPr>
            <a:spLocks noGrp="1"/>
          </p:cNvSpPr>
          <p:nvPr>
            <p:ph type="title"/>
          </p:nvPr>
        </p:nvSpPr>
        <p:spPr>
          <a:xfrm>
            <a:off x="536332" y="92847"/>
            <a:ext cx="7290054" cy="496238"/>
          </a:xfrm>
        </p:spPr>
        <p:txBody>
          <a:bodyPr>
            <a:noAutofit/>
          </a:bodyPr>
          <a:lstStyle/>
          <a:p>
            <a:r>
              <a:rPr lang="en-MY" sz="3200" dirty="0"/>
              <a:t>OPERATIONAL and financial matters</a:t>
            </a:r>
          </a:p>
        </p:txBody>
      </p:sp>
      <p:sp>
        <p:nvSpPr>
          <p:cNvPr id="3" name="Content Placeholder 2"/>
          <p:cNvSpPr>
            <a:spLocks noGrp="1"/>
          </p:cNvSpPr>
          <p:nvPr>
            <p:ph sz="half" idx="1"/>
          </p:nvPr>
        </p:nvSpPr>
        <p:spPr>
          <a:xfrm>
            <a:off x="624254" y="589085"/>
            <a:ext cx="2760784"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Q1</a:t>
            </a:r>
          </a:p>
          <a:p>
            <a:pPr algn="just"/>
            <a:r>
              <a:rPr lang="en-US" sz="1400" b="1" dirty="0">
                <a:solidFill>
                  <a:srgbClr val="000000"/>
                </a:solidFill>
                <a:effectLst/>
                <a:latin typeface="Arial Narrow" panose="020B0606020202030204" pitchFamily="34" charset="0"/>
              </a:rPr>
              <a:t>Responding to MSWG’s question no.2 raised at the 56th AGM of the Company last year, the Company clarified that following the expiry of the Heads of Agreement with S7 Holdings Sdn Bhd, </a:t>
            </a:r>
            <a:r>
              <a:rPr lang="en-US" sz="1400" b="1" dirty="0" err="1">
                <a:solidFill>
                  <a:srgbClr val="000000"/>
                </a:solidFill>
                <a:effectLst/>
                <a:latin typeface="Arial Narrow" panose="020B0606020202030204" pitchFamily="34" charset="0"/>
              </a:rPr>
              <a:t>Merrinton</a:t>
            </a:r>
            <a:r>
              <a:rPr lang="en-US" sz="1400" b="1" dirty="0">
                <a:solidFill>
                  <a:srgbClr val="000000"/>
                </a:solidFill>
                <a:effectLst/>
                <a:latin typeface="Arial Narrow" panose="020B0606020202030204" pitchFamily="34" charset="0"/>
              </a:rPr>
              <a:t> Assets Limited, MY E.G. Capital Sdn Bhd and Avocat Sdn Bhd, the Company had received RM2m out of the total </a:t>
            </a:r>
            <a:r>
              <a:rPr lang="en-US" sz="1400" b="1" dirty="0">
                <a:latin typeface="Arial Narrow" panose="020B0606020202030204" pitchFamily="34" charset="0"/>
              </a:rPr>
              <a:t> </a:t>
            </a:r>
            <a:r>
              <a:rPr lang="en-US" sz="1400" b="1" dirty="0">
                <a:solidFill>
                  <a:srgbClr val="000000"/>
                </a:solidFill>
                <a:effectLst/>
                <a:latin typeface="Arial Narrow" panose="020B0606020202030204" pitchFamily="34" charset="0"/>
              </a:rPr>
              <a:t>refundable deposit of RM10m. Also, S7 Holdings Sdn Bhd had agreed to a scheduled repayment of the balance outstanding deposit by May 2023.</a:t>
            </a:r>
          </a:p>
          <a:p>
            <a:pPr algn="just"/>
            <a:r>
              <a:rPr lang="en-US" sz="1400" b="1" dirty="0">
                <a:solidFill>
                  <a:srgbClr val="000000"/>
                </a:solidFill>
                <a:effectLst/>
                <a:latin typeface="Arial Narrow" panose="020B0606020202030204" pitchFamily="34" charset="0"/>
              </a:rPr>
              <a:t>Has the Company received the full refund for balance outstanding deposit? If not, please explain the reasons for the delay in full refund.</a:t>
            </a:r>
            <a:endParaRPr lang="en-MY" sz="1400" b="1" dirty="0">
              <a:latin typeface="Arial Narrow" panose="020B0606020202030204" pitchFamily="34" charset="0"/>
            </a:endParaRPr>
          </a:p>
        </p:txBody>
      </p:sp>
      <p:sp>
        <p:nvSpPr>
          <p:cNvPr id="4" name="Content Placeholder 3"/>
          <p:cNvSpPr>
            <a:spLocks noGrp="1"/>
          </p:cNvSpPr>
          <p:nvPr>
            <p:ph sz="half" idx="2"/>
          </p:nvPr>
        </p:nvSpPr>
        <p:spPr>
          <a:xfrm>
            <a:off x="3472961" y="589085"/>
            <a:ext cx="5134708" cy="5952392"/>
          </a:xfrm>
          <a:noFill/>
        </p:spPr>
        <p:txBody>
          <a:bodyPr>
            <a:normAutofit/>
          </a:bodyPr>
          <a:lstStyle/>
          <a:p>
            <a:pPr algn="just"/>
            <a:r>
              <a:rPr lang="en-MY" sz="1600" b="1" u="sng" dirty="0">
                <a:latin typeface="Arial Narrow" panose="020B0606020202030204" pitchFamily="34" charset="0"/>
              </a:rPr>
              <a:t>Company’s response</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As at </a:t>
            </a:r>
            <a:r>
              <a:rPr lang="en-US" sz="1600" dirty="0" err="1">
                <a:latin typeface="Arial Narrow" panose="020B0606020202030204" pitchFamily="34" charset="0"/>
              </a:rPr>
              <a:t>todate</a:t>
            </a:r>
            <a:r>
              <a:rPr lang="en-US" sz="1600" dirty="0">
                <a:latin typeface="Arial Narrow" panose="020B0606020202030204" pitchFamily="34" charset="0"/>
              </a:rPr>
              <a:t>, the Company has received RM3.2 million of the total outstanding.</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S7 Holdings Sdn Bhd (“S7”) has agreed to a schedular repayment of the balance outstanding by May 2024.</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The outstanding sum is secured against shares in S7 and a personal guarantee from a director of S7.</a:t>
            </a:r>
          </a:p>
          <a:p>
            <a:pPr marL="273050" indent="-186055" algn="just">
              <a:buClr>
                <a:schemeClr val="tx1"/>
              </a:buClr>
              <a:buFont typeface="Arial" panose="020B0604020202020204" pitchFamily="34" charset="0"/>
              <a:buChar char="•"/>
            </a:pPr>
            <a:endParaRPr lang="en-US" sz="1600" dirty="0">
              <a:latin typeface="Arial Narrow" panose="020B060602020203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4254" y="589085"/>
            <a:ext cx="2760784"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Q2</a:t>
            </a:r>
          </a:p>
          <a:p>
            <a:pPr algn="just"/>
            <a:r>
              <a:rPr lang="en-US" sz="1400" b="1" dirty="0">
                <a:latin typeface="Arial Narrow" panose="020B0606020202030204" pitchFamily="34" charset="0"/>
              </a:rPr>
              <a:t>The Group is adding 10,000 </a:t>
            </a:r>
            <a:r>
              <a:rPr lang="en-US" sz="1400" b="1" dirty="0" err="1">
                <a:latin typeface="Arial Narrow" panose="020B0606020202030204" pitchFamily="34" charset="0"/>
              </a:rPr>
              <a:t>cbm</a:t>
            </a:r>
            <a:r>
              <a:rPr lang="en-US" sz="1400" b="1" dirty="0">
                <a:latin typeface="Arial Narrow" panose="020B0606020202030204" pitchFamily="34" charset="0"/>
              </a:rPr>
              <a:t> of capacity to its tank farm, and the additional capacity is targeted to be ready for operations by June 2024.</a:t>
            </a:r>
          </a:p>
          <a:p>
            <a:pPr marL="360363" indent="-273050" algn="just">
              <a:buNone/>
            </a:pPr>
            <a:r>
              <a:rPr lang="en-US" sz="1400" dirty="0">
                <a:latin typeface="Arial Narrow" panose="020B0606020202030204" pitchFamily="34" charset="0"/>
              </a:rPr>
              <a:t>a)	What is the capacity of the existing tank farm?</a:t>
            </a:r>
          </a:p>
          <a:p>
            <a:pPr marL="360363" indent="-273050" algn="just">
              <a:buNone/>
            </a:pPr>
            <a:r>
              <a:rPr lang="en-US" sz="1400" dirty="0">
                <a:latin typeface="Arial Narrow" panose="020B0606020202030204" pitchFamily="34" charset="0"/>
              </a:rPr>
              <a:t>b)	What is the utilization rate for the existing tank farm in FY2023?</a:t>
            </a:r>
          </a:p>
          <a:p>
            <a:pPr marL="360363" indent="-273050" algn="just">
              <a:buNone/>
            </a:pPr>
            <a:r>
              <a:rPr lang="en-US" sz="1400" dirty="0">
                <a:latin typeface="Arial Narrow" panose="020B0606020202030204" pitchFamily="34" charset="0"/>
              </a:rPr>
              <a:t>c)	Has the Group secured clients for the rental for storage for the additional 10,000cbm?</a:t>
            </a:r>
          </a:p>
          <a:p>
            <a:pPr algn="just"/>
            <a:endParaRPr lang="en-MY" sz="1400" dirty="0">
              <a:latin typeface="Arial Narrow" panose="020B0606020202030204" pitchFamily="34" charset="0"/>
            </a:endParaRPr>
          </a:p>
        </p:txBody>
      </p:sp>
      <p:sp>
        <p:nvSpPr>
          <p:cNvPr id="4" name="Content Placeholder 3"/>
          <p:cNvSpPr>
            <a:spLocks noGrp="1"/>
          </p:cNvSpPr>
          <p:nvPr>
            <p:ph sz="half" idx="2"/>
          </p:nvPr>
        </p:nvSpPr>
        <p:spPr>
          <a:xfrm>
            <a:off x="3472961" y="589085"/>
            <a:ext cx="5134708" cy="5952392"/>
          </a:xfrm>
          <a:noFill/>
        </p:spPr>
        <p:txBody>
          <a:bodyPr>
            <a:normAutofit/>
          </a:bodyPr>
          <a:lstStyle/>
          <a:p>
            <a:pPr algn="just"/>
            <a:r>
              <a:rPr lang="en-MY" sz="1600" b="1" u="sng" dirty="0">
                <a:latin typeface="Arial Narrow" panose="020B0606020202030204" pitchFamily="34" charset="0"/>
              </a:rPr>
              <a:t>Company’s response</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Current capacity of existing tank farm is 44,000cbm.</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The current utilization of the tank farm is around 90%. The remaining 10% are kept as working tanks where we use this for urgent storage for existing customers.</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The additional 10,000 </a:t>
            </a:r>
            <a:r>
              <a:rPr lang="en-US" sz="1600" dirty="0" err="1">
                <a:latin typeface="Arial Narrow" panose="020B0606020202030204" pitchFamily="34" charset="0"/>
              </a:rPr>
              <a:t>cbm</a:t>
            </a:r>
            <a:r>
              <a:rPr lang="en-US" sz="1600" dirty="0">
                <a:latin typeface="Arial Narrow" panose="020B0606020202030204" pitchFamily="34" charset="0"/>
              </a:rPr>
              <a:t> is being offered to our existing and also potential customers. So far, we have received interests from our customers for 6,000 </a:t>
            </a:r>
            <a:r>
              <a:rPr lang="en-US" sz="1600" dirty="0" err="1">
                <a:latin typeface="Arial Narrow" panose="020B0606020202030204" pitchFamily="34" charset="0"/>
              </a:rPr>
              <a:t>cbm</a:t>
            </a:r>
            <a:r>
              <a:rPr lang="en-US" sz="1600" dirty="0">
                <a:latin typeface="Arial Narrow" panose="020B0606020202030204" pitchFamily="34" charset="0"/>
              </a:rPr>
              <a:t>.</a:t>
            </a:r>
          </a:p>
        </p:txBody>
      </p:sp>
      <p:sp>
        <p:nvSpPr>
          <p:cNvPr id="5" name="Title 1"/>
          <p:cNvSpPr>
            <a:spLocks noGrp="1"/>
          </p:cNvSpPr>
          <p:nvPr>
            <p:ph type="title"/>
          </p:nvPr>
        </p:nvSpPr>
        <p:spPr>
          <a:xfrm>
            <a:off x="536332" y="92847"/>
            <a:ext cx="7290054" cy="496238"/>
          </a:xfrm>
        </p:spPr>
        <p:txBody>
          <a:bodyPr>
            <a:noAutofit/>
          </a:bodyPr>
          <a:lstStyle/>
          <a:p>
            <a:r>
              <a:rPr lang="en-MY" sz="3200" dirty="0"/>
              <a:t>OPERATIONAL and financial matters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4254" y="589085"/>
            <a:ext cx="2760784"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Q3</a:t>
            </a:r>
          </a:p>
          <a:p>
            <a:pPr algn="just"/>
            <a:r>
              <a:rPr lang="en-US" sz="1400" b="1" dirty="0">
                <a:latin typeface="Arial Narrow" panose="020B0606020202030204" pitchFamily="34" charset="0"/>
              </a:rPr>
              <a:t>The Group will continue with the vehicle replacement program of its trucking business.</a:t>
            </a:r>
          </a:p>
          <a:p>
            <a:pPr marL="360363" indent="-273050" algn="just">
              <a:buNone/>
            </a:pPr>
            <a:r>
              <a:rPr lang="en-US" sz="1400" dirty="0">
                <a:latin typeface="Arial Narrow" panose="020B0606020202030204" pitchFamily="34" charset="0"/>
              </a:rPr>
              <a:t>a)	What is the current fleet size and what was the average </a:t>
            </a:r>
            <a:r>
              <a:rPr lang="en-US" sz="1400" dirty="0" err="1">
                <a:latin typeface="Arial Narrow" panose="020B0606020202030204" pitchFamily="34" charset="0"/>
              </a:rPr>
              <a:t>utilisation</a:t>
            </a:r>
            <a:r>
              <a:rPr lang="en-US" sz="1400" dirty="0">
                <a:latin typeface="Arial Narrow" panose="020B0606020202030204" pitchFamily="34" charset="0"/>
              </a:rPr>
              <a:t> rate for FY2023?</a:t>
            </a:r>
          </a:p>
          <a:p>
            <a:pPr marL="360363" indent="-273050" algn="just">
              <a:buNone/>
            </a:pPr>
            <a:r>
              <a:rPr lang="en-US" sz="1400" dirty="0">
                <a:latin typeface="Arial Narrow" panose="020B0606020202030204" pitchFamily="34" charset="0"/>
              </a:rPr>
              <a:t>b)	How many trucks are to be replaced in FY2024, and what is the allocated budget for the replacement?</a:t>
            </a:r>
            <a:endParaRPr lang="en-MY" sz="1400" dirty="0">
              <a:latin typeface="Arial Narrow" panose="020B0606020202030204" pitchFamily="34" charset="0"/>
            </a:endParaRPr>
          </a:p>
        </p:txBody>
      </p:sp>
      <p:sp>
        <p:nvSpPr>
          <p:cNvPr id="4" name="Content Placeholder 3"/>
          <p:cNvSpPr>
            <a:spLocks noGrp="1"/>
          </p:cNvSpPr>
          <p:nvPr>
            <p:ph sz="half" idx="2"/>
          </p:nvPr>
        </p:nvSpPr>
        <p:spPr>
          <a:xfrm>
            <a:off x="3472961" y="589085"/>
            <a:ext cx="5134708" cy="5952392"/>
          </a:xfrm>
          <a:noFill/>
        </p:spPr>
        <p:txBody>
          <a:bodyPr>
            <a:normAutofit/>
          </a:bodyPr>
          <a:lstStyle/>
          <a:p>
            <a:pPr algn="just"/>
            <a:r>
              <a:rPr lang="en-MY" sz="1600" b="1" u="sng" dirty="0">
                <a:latin typeface="Arial Narrow" panose="020B0606020202030204" pitchFamily="34" charset="0"/>
              </a:rPr>
              <a:t>Company’s response</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Our current fleet consist of 78 prime movers and the current utilization is around 80%.</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We are replacing 3 trucks by December 2023, and these trucks are now pending registration with the Road Transport Department.</a:t>
            </a:r>
          </a:p>
          <a:p>
            <a:pPr marL="273050" indent="-186055" algn="just">
              <a:buClr>
                <a:schemeClr val="tx1"/>
              </a:buClr>
              <a:buFont typeface="Arial" panose="020B0604020202020204" pitchFamily="34" charset="0"/>
              <a:buChar char="•"/>
            </a:pPr>
            <a:r>
              <a:rPr lang="en-US" sz="1600" dirty="0">
                <a:latin typeface="Arial Narrow" panose="020B0606020202030204" pitchFamily="34" charset="0"/>
              </a:rPr>
              <a:t>We may purchase additional trucks depending on the economic conditions in view of the current inflationary pressure and the possibility of recession. </a:t>
            </a:r>
          </a:p>
        </p:txBody>
      </p:sp>
      <p:sp>
        <p:nvSpPr>
          <p:cNvPr id="5" name="Title 1"/>
          <p:cNvSpPr>
            <a:spLocks noGrp="1"/>
          </p:cNvSpPr>
          <p:nvPr>
            <p:ph type="title"/>
          </p:nvPr>
        </p:nvSpPr>
        <p:spPr>
          <a:xfrm>
            <a:off x="536332" y="92847"/>
            <a:ext cx="7290054" cy="496238"/>
          </a:xfrm>
        </p:spPr>
        <p:txBody>
          <a:bodyPr>
            <a:noAutofit/>
          </a:bodyPr>
          <a:lstStyle/>
          <a:p>
            <a:r>
              <a:rPr lang="en-MY" sz="3200" dirty="0"/>
              <a:t>OPERATIONAL and financial matters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4254" y="589085"/>
            <a:ext cx="2857499" cy="5952392"/>
          </a:xfrm>
          <a:solidFill>
            <a:schemeClr val="accent1">
              <a:lumMod val="40000"/>
              <a:lumOff val="60000"/>
            </a:schemeClr>
          </a:solidFill>
        </p:spPr>
        <p:txBody>
          <a:bodyPr>
            <a:noAutofit/>
          </a:bodyPr>
          <a:lstStyle/>
          <a:p>
            <a:pPr algn="just"/>
            <a:r>
              <a:rPr lang="en-MY" sz="1300" b="1" u="sng" dirty="0">
                <a:latin typeface="Arial Narrow" panose="020B0606020202030204" pitchFamily="34" charset="0"/>
              </a:rPr>
              <a:t>MSWG Question – Q4</a:t>
            </a:r>
          </a:p>
          <a:p>
            <a:pPr algn="just"/>
            <a:r>
              <a:rPr lang="en-US" sz="1300" b="1" i="1" dirty="0">
                <a:latin typeface="Arial Narrow" panose="020B0606020202030204" pitchFamily="34" charset="0"/>
              </a:rPr>
              <a:t>Practice 5.3 Malaysian Code on Corporate Governance 2021 </a:t>
            </a:r>
            <a:r>
              <a:rPr lang="en-US" sz="1300" b="1" dirty="0">
                <a:latin typeface="Arial Narrow" panose="020B0606020202030204" pitchFamily="34" charset="0"/>
              </a:rPr>
              <a:t>– The tenure of an independent director does not exceed a cumulative term limit of nine years. Upon completion of the nine years, an independent director may continue to serve on the board as a non-independent director. If the board intends to retain an independent director beyond nine years, it should provide justification and seek annual shareholders’ approval through a two-tier voting process.</a:t>
            </a:r>
          </a:p>
          <a:p>
            <a:pPr algn="just"/>
            <a:r>
              <a:rPr lang="en-MY" sz="1300" b="1" dirty="0">
                <a:latin typeface="Arial Narrow" panose="020B0606020202030204" pitchFamily="34" charset="0"/>
              </a:rPr>
              <a:t>ANCOMLB’ response: </a:t>
            </a:r>
            <a:r>
              <a:rPr lang="en-MY" sz="1300" dirty="0">
                <a:latin typeface="Arial Narrow" panose="020B0606020202030204" pitchFamily="34" charset="0"/>
              </a:rPr>
              <a:t>Applied. None of the Independent Directors has tenure exceeding a cumulative term of 9 years (Page 24 of Corporate Governance Report 2023)</a:t>
            </a:r>
          </a:p>
          <a:p>
            <a:pPr algn="just"/>
            <a:r>
              <a:rPr lang="en-MY" sz="1300" b="1" dirty="0">
                <a:latin typeface="Arial Narrow" panose="020B0606020202030204" pitchFamily="34" charset="0"/>
              </a:rPr>
              <a:t>MSWG’s comment: </a:t>
            </a:r>
            <a:r>
              <a:rPr lang="en-MY" sz="1300" dirty="0">
                <a:latin typeface="Arial Narrow" panose="020B0606020202030204" pitchFamily="34" charset="0"/>
              </a:rPr>
              <a:t>Dato’ Abdul Latif bin Abdullah was appointed as the Independent Non-Executive Chairman of ANCOMLB on 15 August 2014 and his tenure as an independent director has exceeded a cumulative term limit of nine years. No resolution is tabled at the 57</a:t>
            </a:r>
            <a:r>
              <a:rPr lang="en-MY" sz="1300" baseline="30000" dirty="0">
                <a:latin typeface="Arial Narrow" panose="020B0606020202030204" pitchFamily="34" charset="0"/>
              </a:rPr>
              <a:t>th</a:t>
            </a:r>
            <a:r>
              <a:rPr lang="en-MY" sz="1300" dirty="0">
                <a:latin typeface="Arial Narrow" panose="020B0606020202030204" pitchFamily="34" charset="0"/>
              </a:rPr>
              <a:t> AGM of the Company to seek shareholders’ approval to allow the continuation of Dato’ Abdul Latif bin Abdullah as an independent director of the Company. Please clarify whether Dato’ Abdul Latif bin Abdullah will be redesignated as a non-independent director?</a:t>
            </a:r>
            <a:endParaRPr lang="en-US" sz="1300" b="1" dirty="0">
              <a:latin typeface="Arial Narrow" panose="020B0606020202030204" pitchFamily="34" charset="0"/>
            </a:endParaRPr>
          </a:p>
        </p:txBody>
      </p:sp>
      <p:sp>
        <p:nvSpPr>
          <p:cNvPr id="4" name="Content Placeholder 3"/>
          <p:cNvSpPr>
            <a:spLocks noGrp="1"/>
          </p:cNvSpPr>
          <p:nvPr>
            <p:ph sz="half" idx="2"/>
          </p:nvPr>
        </p:nvSpPr>
        <p:spPr>
          <a:xfrm>
            <a:off x="3481753" y="589085"/>
            <a:ext cx="5125915" cy="5952392"/>
          </a:xfrm>
          <a:noFill/>
        </p:spPr>
        <p:txBody>
          <a:bodyPr>
            <a:normAutofit/>
          </a:bodyPr>
          <a:lstStyle/>
          <a:p>
            <a:pPr algn="just"/>
            <a:r>
              <a:rPr lang="en-MY" sz="1600" b="1" u="sng" dirty="0">
                <a:latin typeface="Arial Narrow" panose="020B0606020202030204" pitchFamily="34" charset="0"/>
              </a:rPr>
              <a:t>Company’s response</a:t>
            </a:r>
          </a:p>
          <a:p>
            <a:pPr algn="just"/>
            <a:r>
              <a:rPr lang="en-MY" sz="1600" dirty="0">
                <a:latin typeface="Arial Narrow" panose="020B0606020202030204" pitchFamily="34" charset="0"/>
              </a:rPr>
              <a:t>Dato’ Latif has been redesignated as Non-Independent Director on 17 October 2023.</a:t>
            </a:r>
          </a:p>
        </p:txBody>
      </p:sp>
      <p:sp>
        <p:nvSpPr>
          <p:cNvPr id="5" name="Title 1"/>
          <p:cNvSpPr>
            <a:spLocks noGrp="1"/>
          </p:cNvSpPr>
          <p:nvPr>
            <p:ph type="title"/>
          </p:nvPr>
        </p:nvSpPr>
        <p:spPr>
          <a:xfrm>
            <a:off x="536331" y="92847"/>
            <a:ext cx="7790545" cy="496238"/>
          </a:xfrm>
        </p:spPr>
        <p:txBody>
          <a:bodyPr>
            <a:noAutofit/>
          </a:bodyPr>
          <a:lstStyle/>
          <a:p>
            <a:r>
              <a:rPr lang="en-MY" sz="3200" dirty="0"/>
              <a:t>SUSTAINABILITY AND CORPORATE GOVERNANCE MATTERS</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1081</TotalTime>
  <Words>697</Words>
  <Application>Microsoft Office PowerPoint</Application>
  <PresentationFormat>On-screen Show (4:3)</PresentationFormat>
  <Paragraphs>37</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Narrow</vt:lpstr>
      <vt:lpstr>Tw Cen MT</vt:lpstr>
      <vt:lpstr>Tw Cen MT Condensed</vt:lpstr>
      <vt:lpstr>Wingdings 3</vt:lpstr>
      <vt:lpstr>Integral</vt:lpstr>
      <vt:lpstr>Ancom LOGISTICS Berhad 57th annual general meeting</vt:lpstr>
      <vt:lpstr>OPERATIONAL and financial matters</vt:lpstr>
      <vt:lpstr>OPERATIONAL and financial matters</vt:lpstr>
      <vt:lpstr>OPERATIONAL and financial matters</vt:lpstr>
      <vt:lpstr>SUSTAINABILITY AND CORPORATE GOVERNANCE MATTERS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Ancom Berhad 50th annual general meeting</dc:title>
  <dc:creator>(@@)</dc:creator>
  <cp:lastModifiedBy>SE ENG CHOO</cp:lastModifiedBy>
  <cp:revision>7</cp:revision>
  <cp:lastPrinted>2023-10-26T01:36:38Z</cp:lastPrinted>
  <dcterms:created xsi:type="dcterms:W3CDTF">2019-10-09T02:42:00Z</dcterms:created>
  <dcterms:modified xsi:type="dcterms:W3CDTF">2023-10-27T08:30:06Z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15F87B58BB244F67818657001CFD7496</vt:lpwstr>
  </property>
  <property fmtid="{D5CDD505-2E9C-101B-9397-08002B2CF9AE}" pid="3" name="KSOProductBuildVer">
    <vt:lpwstr>1033-11.2.0.10323</vt:lpwstr>
  </property>
</Properties>
</file>